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426"/>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2/4/2021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2/4/2021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2021/02/04</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5656998"/>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a:solidFill>
                  <a:srgbClr val="FF0000"/>
                </a:solidFill>
                <a:latin typeface="Calibri" panose="020F0502020204030204" pitchFamily="34" charset="0"/>
                <a:ea typeface="Calibri" panose="020F0502020204030204" pitchFamily="34" charset="0"/>
              </a:rPr>
              <a:t>بورصة الكويت تسجل أول خسائر </a:t>
            </a:r>
            <a:r>
              <a:rPr lang="ar-SA" sz="1100" b="1" dirty="0" smtClean="0">
                <a:solidFill>
                  <a:srgbClr val="FF0000"/>
                </a:solidFill>
                <a:latin typeface="Calibri" panose="020F0502020204030204" pitchFamily="34" charset="0"/>
                <a:ea typeface="Calibri" panose="020F0502020204030204" pitchFamily="34" charset="0"/>
              </a:rPr>
              <a:t>أسبوعية </a:t>
            </a:r>
            <a:r>
              <a:rPr lang="ar-SA" sz="1100" b="1" dirty="0">
                <a:solidFill>
                  <a:srgbClr val="FF0000"/>
                </a:solidFill>
                <a:latin typeface="Calibri" panose="020F0502020204030204" pitchFamily="34" charset="0"/>
                <a:ea typeface="Calibri" panose="020F0502020204030204" pitchFamily="34" charset="0"/>
              </a:rPr>
              <a:t>منذ أوائل شهر يناير 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rPr>
              <a:t>أنهت بورصة الكويت تعاملاتها للأسبوع الخامس من العام 2021 والمنتهي في الرابع من فبراير على تراجع جماعي في أداء مؤشراتها بالمقارنة مع اقفال الأسبوع الماضي، حيث تراجع مؤشر السوق العام بنسبة 0.9%، ومؤشر السوق الأول بنسبة 1%، ومؤشر السوق الرئيسي بنسبة 0.6%، كما انخفض المعدل اليومي لقيمة الأسهم المتداولة بنسبة 5.7% إلى 47.6 مليون د.ك خلال الأسبوع بالمقارنة مع 50.4 مليون د.ك للأسبوع الماضي، وكذلك المعدل اليومي لكمية الأسهم المتداولة بنسبة 2.5% إلي 394 مليون سهم بالمقارنة مع 404 مليون </a:t>
            </a:r>
            <a:r>
              <a:rPr lang="ar-SA" sz="1000" dirty="0" smtClean="0">
                <a:latin typeface="Calibri" panose="020F0502020204030204" pitchFamily="34" charset="0"/>
                <a:ea typeface="Calibri" panose="020F0502020204030204" pitchFamily="34" charset="0"/>
              </a:rPr>
              <a:t>سهم</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تراجعت مؤشرات البورصة خلال تداولات الأسبوع، وذلك بعد سلسلة من المكاسب السوقية والتي امتدت طوال ثلاث أسابيع متتالية، حيث أقفلت كافة جلسات الأسبوع داخل النطاق السلبي عدا جلسة مطلع الأسبوع والتي كانت ايجابية. </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وبالنظر إلى تداولات الأسبوع، نلاحظ تعرض العديد من أسهم السوق الأول إلى ضغوط بيعية واضحة من قبل المتعاملين، مما دفع شريحة واسعة من الأسهم إلى التراجع بشكل متفاوت، وعلى الرغم من وجود الشهية الإستثمارية، والتي كانت ظاهرة من خلال العمليات الشرائية المضادة تجاه هذه الضغوط البيعية، إلا أن زمام القيادة كان في صالح كفة القوى البيعية، ولعل سلسلة الإرتفاعات التي حققتها البورصة خلال الفترة الماضية، استوجب نوعا من التصحيح وجني الأرباح، لكن عودة المخاوف من تداعيات كوفيد 19 مرة أخرى وتأثيراته السلبية على مختلف جوانب الحياة ألفى بظلاله على سلوك المتعاملين، وهو ما ظهر جليا خلال جلسة تداول نهاية الأسبوع  والتي افتتحت فيها كافة مؤشرات البورصة على فجوة سفلية، لكن عمليات الشراء الإنتقائي على الأسهم التشغيلية بشكل خاص نجحت في محو أغلب الخسائر الصباحية لهذه الجلسة، وهو ما انعكس بنهاية الأمر على تقليص الخسائر الأسبوعية للبورصة، كما أن حالة الترقب لنتائج الشركات المدرجة للعام 2020، وتوصيات مجالس الإدارة بشأن التوزيعات لا تزال تلعب دورا بارزا  في </a:t>
            </a:r>
            <a:r>
              <a:rPr lang="ar-SA" sz="1000" dirty="0" smtClean="0">
                <a:latin typeface="Calibri" panose="020F0502020204030204" pitchFamily="34" charset="0"/>
                <a:ea typeface="Calibri" panose="020F0502020204030204" pitchFamily="34" charset="0"/>
              </a:rPr>
              <a:t>مسار </a:t>
            </a:r>
            <a:r>
              <a:rPr lang="ar-SA" sz="1000" dirty="0">
                <a:latin typeface="Calibri" panose="020F0502020204030204" pitchFamily="34" charset="0"/>
                <a:ea typeface="Calibri" panose="020F0502020204030204" pitchFamily="34" charset="0"/>
              </a:rPr>
              <a:t>تداولات هذه الشركات. حيث تتوجه أنظار الأوساط الإستثمارية نحو البيانات المالية لبيت التمويل الكويتي والتوزيعات المرتقبة على وجه التحديد، خاصة أن بنك الكويت الوطني قد شهد زخما شرائيا كبيرا عقب افصاحه عن نتائجه وتوصية مجلس الإدارة فيما يتعلق بالتوزيعات .</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يُذكر أن قطاع البنوك لا يزال يشهد زخما واضحا خلال الأسبوع بالمقارنة مع تداولاته للأسبوع الماضي، على الرغم من تسجيله لأول خسائر أسبوعية منذ السابع من يناير الماضي، حيث تراجعت قيم تداولات القطاع خلال الفترة إلى 39.4% من اجمالي قيم تداول السوق، بالمقارنة مع 42.9% خلال تداولات الأسبوع السابق، وهو ما أدى إلى تراجع متوسط قيم تداول السوق بشكل طفيف بالمقارنة مع الأسبوع الماضي. أما أسهم السوق السوق الرئيسي فلا تزال تشهد زخم مضاربي ملحوظ وسط استمرار الشهية المضاربية على عدد من الأسهم، والتي نجحت في تسجيل مكاسب سوقية لافتة خلال الفترة، وهو ما انعكس على أداء مؤشر السوق الرئيسي وجعله الأفضل أداءا بين بقية المؤشرات. </a:t>
            </a: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410023481"/>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967"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6955750"/>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200" b="1" u="sng" dirty="0" smtClean="0">
                <a:latin typeface="Calibri" panose="020F0502020204030204" pitchFamily="34" charset="0"/>
                <a:ea typeface="Calibri" panose="020F0502020204030204" pitchFamily="34" charset="0"/>
              </a:rPr>
              <a:t>أهم </a:t>
            </a:r>
            <a:r>
              <a:rPr lang="ar-SA" sz="1200" b="1" u="sng" dirty="0">
                <a:latin typeface="Calibri" panose="020F0502020204030204" pitchFamily="34" charset="0"/>
                <a:ea typeface="Calibri" panose="020F0502020204030204" pitchFamily="34" charset="0"/>
              </a:rPr>
              <a:t>افصاحات الشركات خلال الفترة</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شركة الإتصالات </a:t>
            </a:r>
            <a:r>
              <a:rPr lang="ar-SA" sz="1000" dirty="0" smtClean="0">
                <a:latin typeface="Calibri" panose="020F0502020204030204" pitchFamily="34" charset="0"/>
                <a:ea typeface="Calibri" panose="020F0502020204030204" pitchFamily="34" charset="0"/>
              </a:rPr>
              <a:t>الكويتية </a:t>
            </a:r>
            <a:r>
              <a:rPr lang="en-US" sz="1000" dirty="0" smtClean="0">
                <a:latin typeface="Calibri" panose="020F0502020204030204" pitchFamily="34" charset="0"/>
                <a:ea typeface="Calibri" panose="020F0502020204030204" pitchFamily="34" charset="0"/>
              </a:rPr>
              <a:t>STC</a:t>
            </a:r>
            <a:r>
              <a:rPr lang="ar-SA" sz="1000" dirty="0">
                <a:latin typeface="Calibri" panose="020F0502020204030204" pitchFamily="34" charset="0"/>
                <a:ea typeface="Calibri" panose="020F0502020204030204" pitchFamily="34" charset="0"/>
              </a:rPr>
              <a:t> </a:t>
            </a:r>
            <a:r>
              <a:rPr lang="ar-SA" sz="1000" dirty="0" smtClean="0">
                <a:latin typeface="Calibri Light" panose="020F0302020204030204" pitchFamily="34" charset="0"/>
                <a:ea typeface="Calibri" panose="020F0502020204030204" pitchFamily="34" charset="0"/>
              </a:rPr>
              <a:t>بنسبة </a:t>
            </a:r>
            <a:r>
              <a:rPr lang="ar-SA" sz="1000" dirty="0">
                <a:latin typeface="Calibri Light" panose="020F0302020204030204" pitchFamily="34" charset="0"/>
                <a:ea typeface="Calibri" panose="020F0502020204030204" pitchFamily="34" charset="0"/>
              </a:rPr>
              <a:t>26% إلى 32.1 مليون د.ك للعام 2020، بالمقارنة مع 43.6 مليون د.ك للعام 2019، وقد أوصى مجلس إدارة الشركة بتوزيعات نقدية بمقدار  60 فلس للسهم الواحد لمساهمي الشركة.</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تكبدت شركة الإمتياز الإستثمارية خسائر نحو 21 مليون د.ك للعام 2020، بالمقارنة مع أرباح 19.7 مليون د.ك للعام 2019، وقد أوصى مجلس إدارة الشركة بعدم توزيع أرباح عن السنة المالية المنتهية في 31 ديسمبر 2020.</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بلغت خسائر شركة السكب الكويتية نحو 673 ألف د.ك للعام 2020، بالمقارنة مع أرباح بمقدار 895 ألف د.ك للعام 2019، وقد أوصى مجلس إدارة الشركة بتوزيعات نقدية بمقدار 7 فلس للسهم لمساهمي الشركة.</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شركة القرين لصناعة الكيماويات البترولية بنسبة 47% إلى 7.6 مليون د.ك لفترة التسعة أشهر المنتهية في 31 ديسمبر 2020، بالمقارنة مع 14.3 مليون د.ك للفترة المماثلة.</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أوصى مجلس إدارة شركة المشاريع المتحد للخدمات الجوية "يوباك" خلال اجتماعه الأخير بزيادة رأس المال المُصرح به إلى 113.25 مليون د.ك، وتخضع هذه التوصية لموافقة الجمعية العمومية.</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وافقت الجمعية العامة العادية لشركة المجموعة البترولية المستقلة "بترولية" على توصية مجلس إدارة الشركة بتوزيع أرباح نقدية بواقع 30 فلس للسهم الواحد، وذلك عن السنة المالية المنتهية في 31 ديسمبر </a:t>
            </a:r>
            <a:r>
              <a:rPr lang="ar-SA" sz="1000" dirty="0" smtClean="0">
                <a:latin typeface="Calibri" panose="020F0502020204030204" pitchFamily="34" charset="0"/>
                <a:ea typeface="Calibri" panose="020F0502020204030204" pitchFamily="34" charset="0"/>
              </a:rPr>
              <a:t>2020، على أن يكون تاريخ حيازة السهم هو 11 فبراير 2021.</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وافقت الجمعية العامة غير العادية لشركة منشآت للمشاريع العقارية على توصية مجلس الإدارة بإطفاء جزء من الخسائر المتراكمة بمقدار 12.4 مليون د.ك، باستخدام كامل رصيد علاوة الإصدار، وبذلك تكون الخسائر المتراكمة قد انخفضت إلى 14.3 مليون د.ك بدلا من 26.7 مليون د.ك.</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أفادت شركة أجيليتي للمخازن العمومية بأنها استثمرت نحو 35 مليون دولار أمريكي للإستحواذ على حصة أقلية لشركة الإستحواذ ذات الأغراض الخاصة </a:t>
            </a:r>
            <a:r>
              <a:rPr lang="en-US" sz="1000" dirty="0">
                <a:latin typeface="Calibri Light" panose="020F0302020204030204" pitchFamily="34" charset="0"/>
                <a:ea typeface="Calibri" panose="020F0502020204030204" pitchFamily="34" charset="0"/>
              </a:rPr>
              <a:t>Queens Gambit Growth Capital</a:t>
            </a:r>
            <a:r>
              <a:rPr lang="ar-SA" sz="1000" dirty="0">
                <a:latin typeface="Calibri" panose="020F0502020204030204" pitchFamily="34" charset="0"/>
                <a:ea typeface="Calibri" panose="020F0502020204030204" pitchFamily="34" charset="0"/>
              </a:rPr>
              <a:t>.</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سوف يجتمع مجلس إدارة الشركة الوطنية للإتصالات </a:t>
            </a:r>
            <a:r>
              <a:rPr lang="ar-SA" sz="1000" dirty="0" smtClean="0">
                <a:latin typeface="Calibri" panose="020F0502020204030204" pitchFamily="34" charset="0"/>
                <a:ea typeface="Calibri" panose="020F0502020204030204" pitchFamily="34" charset="0"/>
              </a:rPr>
              <a:t>المتنقلة </a:t>
            </a:r>
            <a:r>
              <a:rPr lang="ar-SA" sz="1000" dirty="0">
                <a:latin typeface="Calibri" panose="020F0502020204030204" pitchFamily="34" charset="0"/>
                <a:ea typeface="Calibri" panose="020F0502020204030204" pitchFamily="34" charset="0"/>
              </a:rPr>
              <a:t>يوم الإربعاء الموافق 10 فبراير 2021 لمناقشة واعتماد البيانات المالية  السنوية للسنة المالية المنتهية في 31 ديسمبر 2020.</a:t>
            </a:r>
            <a:endParaRPr lang="en-US" sz="100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قامت شركة المجموعة المشتركة بتوقيع عقد مع شركة إيكويت للبتروكيماويات بقيمة 4 مليون د.ك، ولمدة اربع سنوات</a:t>
            </a:r>
            <a:r>
              <a:rPr lang="ar-SA" sz="1000" dirty="0">
                <a:latin typeface="Calibri" panose="020F0502020204030204" pitchFamily="34" charset="0"/>
                <a:ea typeface="Calibri" panose="020F0502020204030204" pitchFamily="34" charset="0"/>
                <a:cs typeface="Calibri Light" panose="020F0302020204030204" pitchFamily="34" charset="0"/>
              </a:rPr>
              <a:t>.</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200" b="1" dirty="0" smtClean="0">
                <a:solidFill>
                  <a:srgbClr val="00B050"/>
                </a:solidFill>
                <a:latin typeface="Calibri" panose="020F0502020204030204" pitchFamily="34" charset="0"/>
                <a:ea typeface="Calibri" panose="020F0502020204030204" pitchFamily="34" charset="0"/>
              </a:rPr>
              <a:t>خام </a:t>
            </a:r>
            <a:r>
              <a:rPr lang="ar-SA" sz="1200" b="1" dirty="0">
                <a:solidFill>
                  <a:srgbClr val="00B050"/>
                </a:solidFill>
                <a:latin typeface="Calibri" panose="020F0502020204030204" pitchFamily="34" charset="0"/>
                <a:ea typeface="Calibri" panose="020F0502020204030204" pitchFamily="34" charset="0"/>
              </a:rPr>
              <a:t>برنت يواصل تحقيق مكاسب للأسبوع الثالث على التوالي</a:t>
            </a:r>
            <a:endParaRPr lang="en-US" sz="1200" b="1"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rPr>
              <a:t> نجح  خام برنت في مواصلة سلسلة ارتفاعاته وصولا إلى عتبة ال 59 دولار أمريكي وذلك للمرة الأولى منذ أوائل العام الماضي 2020، ويُعزى هذا الصعود بشكل أساسي بعدما أعلنت منظمة أوبك وحلفائها " أوبك بلس" التزامها بسياسة خفض الإنتاج، ناهيك عن تراجع مخزونات الخام الأمريكية بمقدار 475.7 مليون برميل خلال الأسبوع الماضي المنتهي في 29 يناير، وهو أدنى مستوى لها منذ شهر مارس 2020، وفقا لما أشارت إلية وكالة الطاقة الدولية.</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التكنولوجيا بنسبة 33%، تلاه قطاع التأمين بنسبة 8.6%، في حين تصدر الخاسرين قطاع الخدمات الإستهلاكية بنسبة 4.4%، ثم قطاع المواد الأساسية بنسبة 2.8%.</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البنوك</a:t>
            </a:r>
            <a:r>
              <a:rPr lang="ar-SA" sz="1000" dirty="0" smtClean="0"/>
              <a:t> وقطاع </a:t>
            </a:r>
            <a:r>
              <a:rPr lang="ar-SA" sz="1000" dirty="0"/>
              <a:t>الخدمات المالية</a:t>
            </a:r>
            <a:r>
              <a:rPr lang="ar-KW" sz="1000" dirty="0" smtClean="0"/>
              <a:t> </a:t>
            </a:r>
            <a:r>
              <a:rPr lang="ar-KW" sz="1000" dirty="0"/>
              <a:t>وقطاع</a:t>
            </a:r>
            <a:r>
              <a:rPr lang="ar-SA" sz="1000" dirty="0"/>
              <a:t>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39.4</a:t>
            </a:r>
            <a:r>
              <a:rPr lang="ar-KW" sz="1000" dirty="0" smtClean="0"/>
              <a:t>%</a:t>
            </a:r>
            <a:r>
              <a:rPr lang="ar-SA" sz="1000" dirty="0" smtClean="0"/>
              <a:t>، 28.2% 12% </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45.3</a:t>
            </a:r>
            <a:r>
              <a:rPr lang="ar-KW" sz="1000" dirty="0" smtClean="0"/>
              <a:t>%</a:t>
            </a:r>
            <a:r>
              <a:rPr lang="ar-SA" sz="1000" dirty="0" smtClean="0"/>
              <a:t>،</a:t>
            </a:r>
            <a:r>
              <a:rPr lang="ar-KW" sz="1000" dirty="0" smtClean="0"/>
              <a:t> </a:t>
            </a:r>
            <a:r>
              <a:rPr lang="ar-SA" sz="1000" dirty="0" smtClean="0"/>
              <a:t>21</a:t>
            </a:r>
            <a:r>
              <a:rPr lang="ar-KW" sz="1000" dirty="0" smtClean="0"/>
              <a:t>%</a:t>
            </a:r>
            <a:r>
              <a:rPr lang="ar-SA" sz="1000" dirty="0" smtClean="0"/>
              <a:t> </a:t>
            </a:r>
            <a:r>
              <a:rPr lang="ar-KW" sz="1000" dirty="0" smtClean="0"/>
              <a:t>و</a:t>
            </a:r>
            <a:r>
              <a:rPr lang="ar-SA" sz="1000" dirty="0" smtClean="0"/>
              <a:t>11.7%</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660906350"/>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873"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69440209"/>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874"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708689416"/>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875"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641964"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38.1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719 فلس متراجعا بنسبة 0.6%</a:t>
            </a:r>
            <a:r>
              <a:rPr lang="ar-KW" sz="1000" dirty="0" smtClean="0"/>
              <a:t>،</a:t>
            </a:r>
            <a:r>
              <a:rPr lang="ar-SA" sz="1000" dirty="0" smtClean="0"/>
              <a:t> وجاء سهم </a:t>
            </a:r>
            <a:r>
              <a:rPr lang="ar-SA" sz="1000" dirty="0"/>
              <a:t>بنك الكويت الوطني بالمركز </a:t>
            </a:r>
            <a:r>
              <a:rPr lang="ar-SA" sz="1000" dirty="0" smtClean="0"/>
              <a:t>الثاني </a:t>
            </a:r>
            <a:r>
              <a:rPr lang="ar-SA" sz="1000" dirty="0"/>
              <a:t>بقيمة تداول بلغ</a:t>
            </a:r>
            <a:r>
              <a:rPr lang="ar-KW" sz="1000" dirty="0"/>
              <a:t>ت</a:t>
            </a:r>
            <a:r>
              <a:rPr lang="ar-SA" sz="1000" dirty="0"/>
              <a:t> </a:t>
            </a:r>
            <a:r>
              <a:rPr lang="ar-SA" sz="1000" dirty="0" smtClean="0"/>
              <a:t>18.3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854 فلس متراجعا بنسبة 2.2%، </a:t>
            </a:r>
            <a:r>
              <a:rPr lang="ar-KW" sz="1000" dirty="0" smtClean="0"/>
              <a:t>ثم </a:t>
            </a:r>
            <a:r>
              <a:rPr lang="ar-SA" sz="1000" dirty="0" smtClean="0"/>
              <a:t>جاء سهم</a:t>
            </a:r>
            <a:r>
              <a:rPr lang="ar-KW" sz="1000" dirty="0" smtClean="0"/>
              <a:t> </a:t>
            </a:r>
            <a:r>
              <a:rPr lang="ar-SA" sz="1000" dirty="0" smtClean="0"/>
              <a:t>شركة الإتصالات المتنقلة بالمركز </a:t>
            </a:r>
            <a:r>
              <a:rPr lang="ar-KW" sz="1000" dirty="0" smtClean="0"/>
              <a:t>الثالث</a:t>
            </a:r>
            <a:r>
              <a:rPr lang="ar-SA" sz="1000" dirty="0" smtClean="0"/>
              <a:t> بقيمة </a:t>
            </a:r>
            <a:r>
              <a:rPr lang="ar-SA" sz="1000" dirty="0"/>
              <a:t>تداول </a:t>
            </a:r>
            <a:r>
              <a:rPr lang="ar-SA" sz="1000" dirty="0" smtClean="0"/>
              <a:t>بلغت 10.6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630 فلس</a:t>
            </a:r>
            <a:r>
              <a:rPr lang="ar-SA" sz="1000" dirty="0"/>
              <a:t> </a:t>
            </a:r>
            <a:r>
              <a:rPr lang="ar-SA" sz="1000" dirty="0" smtClean="0"/>
              <a:t>متراجعا بنسبة 0.5%.</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5,850</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5,518</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2,726</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042917039"/>
              </p:ext>
            </p:extLst>
          </p:nvPr>
        </p:nvGraphicFramePr>
        <p:xfrm>
          <a:off x="139700" y="1184275"/>
          <a:ext cx="6604000" cy="4029075"/>
        </p:xfrm>
        <a:graphic>
          <a:graphicData uri="http://schemas.openxmlformats.org/presentationml/2006/ole">
            <mc:AlternateContent xmlns:mc="http://schemas.openxmlformats.org/markup-compatibility/2006">
              <mc:Choice xmlns:v="urn:schemas-microsoft-com:vml" Requires="v">
                <p:oleObj spid="_x0000_s137064" name="Worksheet" r:id="rId5" imgW="6686475" imgH="4029075" progId="Excel.Sheet.12">
                  <p:link updateAutomatic="1"/>
                </p:oleObj>
              </mc:Choice>
              <mc:Fallback>
                <p:oleObj name="Worksheet" r:id="rId5" imgW="6686475" imgH="4029075" progId="Excel.Sheet.12">
                  <p:link updateAutomatic="1"/>
                  <p:pic>
                    <p:nvPicPr>
                      <p:cNvPr id="0" name=""/>
                      <p:cNvPicPr/>
                      <p:nvPr/>
                    </p:nvPicPr>
                    <p:blipFill>
                      <a:blip r:embed="rId6"/>
                      <a:stretch>
                        <a:fillRect/>
                      </a:stretch>
                    </p:blipFill>
                    <p:spPr>
                      <a:xfrm>
                        <a:off x="139700" y="1184275"/>
                        <a:ext cx="66040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51043789"/>
              </p:ext>
            </p:extLst>
          </p:nvPr>
        </p:nvGraphicFramePr>
        <p:xfrm>
          <a:off x="152400" y="5457825"/>
          <a:ext cx="3848100" cy="2914650"/>
        </p:xfrm>
        <a:graphic>
          <a:graphicData uri="http://schemas.openxmlformats.org/presentationml/2006/ole">
            <mc:AlternateContent xmlns:mc="http://schemas.openxmlformats.org/markup-compatibility/2006">
              <mc:Choice xmlns:v="urn:schemas-microsoft-com:vml" Requires="v">
                <p:oleObj spid="_x0000_s137065" name="Worksheet" r:id="rId7" imgW="4324275" imgH="2914650" progId="Excel.Sheet.12">
                  <p:link updateAutomatic="1"/>
                </p:oleObj>
              </mc:Choice>
              <mc:Fallback>
                <p:oleObj name="Worksheet" r:id="rId7" imgW="4324275" imgH="2914650" progId="Excel.Sheet.12">
                  <p:link updateAutomatic="1"/>
                  <p:pic>
                    <p:nvPicPr>
                      <p:cNvPr id="0" name=""/>
                      <p:cNvPicPr/>
                      <p:nvPr/>
                    </p:nvPicPr>
                    <p:blipFill>
                      <a:blip r:embed="rId8"/>
                      <a:stretch>
                        <a:fillRect/>
                      </a:stretch>
                    </p:blipFill>
                    <p:spPr>
                      <a:xfrm>
                        <a:off x="152400" y="5457825"/>
                        <a:ext cx="3848100" cy="291465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a:t>شركة الإستشارات المالية الدولية </a:t>
            </a:r>
            <a:r>
              <a:rPr lang="ar-SA" sz="1000" dirty="0" smtClean="0"/>
              <a:t>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13.8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99.7</a:t>
            </a:r>
            <a:r>
              <a:rPr lang="ar-KW" sz="1000" dirty="0" smtClean="0"/>
              <a:t> </a:t>
            </a:r>
            <a:r>
              <a:rPr lang="ar-SA" sz="1000" dirty="0" smtClean="0"/>
              <a:t>فلس مرتفعا بنسبة 17%</a:t>
            </a:r>
            <a:r>
              <a:rPr lang="ar-KW" sz="1000" dirty="0" smtClean="0"/>
              <a:t>، </a:t>
            </a:r>
            <a:r>
              <a:rPr lang="ar-SA" sz="1000" dirty="0" smtClean="0"/>
              <a:t>وجاء سهم </a:t>
            </a:r>
            <a:r>
              <a:rPr lang="ar-SA" sz="1000" dirty="0"/>
              <a:t>مجموعة أرزان المالية للتمويل والإستثمار </a:t>
            </a:r>
            <a:r>
              <a:rPr lang="ar-SA" sz="1000" dirty="0" smtClean="0"/>
              <a:t>بالمركز الثاني </a:t>
            </a:r>
            <a:r>
              <a:rPr lang="ar-SA" sz="1000" dirty="0"/>
              <a:t>بقيمة تداول </a:t>
            </a:r>
            <a:r>
              <a:rPr lang="ar-SA" sz="1000" dirty="0" smtClean="0"/>
              <a:t>بلغت 12.3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85.4 </a:t>
            </a:r>
            <a:r>
              <a:rPr lang="ar-SA" sz="1000" dirty="0"/>
              <a:t>فلس </a:t>
            </a:r>
            <a:r>
              <a:rPr lang="ar-SA" sz="1000" dirty="0" smtClean="0"/>
              <a:t>مرتفعا </a:t>
            </a:r>
            <a:r>
              <a:rPr lang="ar-SA" sz="1000" dirty="0"/>
              <a:t>بنسبة </a:t>
            </a:r>
            <a:r>
              <a:rPr lang="ar-SA" sz="1000" dirty="0" smtClean="0"/>
              <a:t>11.8%، ثم جاء </a:t>
            </a:r>
            <a:r>
              <a:rPr lang="ar-SA" sz="1000" dirty="0"/>
              <a:t>سهم</a:t>
            </a:r>
            <a:r>
              <a:rPr lang="ar-KW" sz="1000" dirty="0"/>
              <a:t> </a:t>
            </a:r>
            <a:r>
              <a:rPr lang="ar-SA" sz="1000" dirty="0" smtClean="0"/>
              <a:t>شركة عقارات الكويت بالمركز الثالث </a:t>
            </a:r>
            <a:r>
              <a:rPr lang="ar-SA" sz="1000" dirty="0"/>
              <a:t>بقيمة تداول </a:t>
            </a:r>
            <a:r>
              <a:rPr lang="ar-SA" sz="1000" dirty="0" smtClean="0"/>
              <a:t>بلغ</a:t>
            </a:r>
            <a:r>
              <a:rPr lang="ar-KW" sz="1000" dirty="0" smtClean="0"/>
              <a:t>ت</a:t>
            </a:r>
            <a:r>
              <a:rPr lang="ar-SA" sz="1000" dirty="0" smtClean="0"/>
              <a:t> 9.8 مليون د.ك،</a:t>
            </a:r>
            <a:r>
              <a:rPr lang="ar-KW" sz="1000" dirty="0" smtClean="0"/>
              <a:t> </a:t>
            </a:r>
            <a:r>
              <a:rPr lang="ar-SA" sz="1000" dirty="0"/>
              <a:t>لينهي بذلك </a:t>
            </a:r>
            <a:r>
              <a:rPr lang="ar-KW" sz="1000" dirty="0"/>
              <a:t>تداولات الأسبوع </a:t>
            </a:r>
            <a:r>
              <a:rPr lang="ar-SA" sz="1000" dirty="0" smtClean="0"/>
              <a:t>عند سعر 118 فلس مرتفعا بنسبة 3.5%.</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641</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481</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500071789"/>
              </p:ext>
            </p:extLst>
          </p:nvPr>
        </p:nvGraphicFramePr>
        <p:xfrm>
          <a:off x="166688" y="1150938"/>
          <a:ext cx="6577012" cy="2314575"/>
        </p:xfrm>
        <a:graphic>
          <a:graphicData uri="http://schemas.openxmlformats.org/presentationml/2006/ole">
            <mc:AlternateContent xmlns:mc="http://schemas.openxmlformats.org/markup-compatibility/2006">
              <mc:Choice xmlns:v="urn:schemas-microsoft-com:vml" Requires="v">
                <p:oleObj spid="_x0000_s139439"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46896474"/>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9440"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874717184"/>
              </p:ext>
            </p:extLst>
          </p:nvPr>
        </p:nvGraphicFramePr>
        <p:xfrm>
          <a:off x="152400" y="3673475"/>
          <a:ext cx="6596063" cy="2314575"/>
        </p:xfrm>
        <a:graphic>
          <a:graphicData uri="http://schemas.openxmlformats.org/presentationml/2006/ole">
            <mc:AlternateContent xmlns:mc="http://schemas.openxmlformats.org/markup-compatibility/2006">
              <mc:Choice xmlns:v="urn:schemas-microsoft-com:vml" Requires="v">
                <p:oleObj spid="_x0000_s140544"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52400" y="3673475"/>
                        <a:ext cx="6596063"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49245141"/>
              </p:ext>
            </p:extLst>
          </p:nvPr>
        </p:nvGraphicFramePr>
        <p:xfrm>
          <a:off x="157076" y="1150938"/>
          <a:ext cx="6596150" cy="2314575"/>
        </p:xfrm>
        <a:graphic>
          <a:graphicData uri="http://schemas.openxmlformats.org/presentationml/2006/ole">
            <mc:AlternateContent xmlns:mc="http://schemas.openxmlformats.org/markup-compatibility/2006">
              <mc:Choice xmlns:v="urn:schemas-microsoft-com:vml" Requires="v">
                <p:oleObj spid="_x0000_s140545"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57076" y="1150938"/>
                        <a:ext cx="659615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583855715"/>
              </p:ext>
            </p:extLst>
          </p:nvPr>
        </p:nvGraphicFramePr>
        <p:xfrm>
          <a:off x="152400" y="6134100"/>
          <a:ext cx="6596063" cy="2314575"/>
        </p:xfrm>
        <a:graphic>
          <a:graphicData uri="http://schemas.openxmlformats.org/presentationml/2006/ole">
            <mc:AlternateContent xmlns:mc="http://schemas.openxmlformats.org/markup-compatibility/2006">
              <mc:Choice xmlns:v="urn:schemas-microsoft-com:vml" Requires="v">
                <p:oleObj spid="_x0000_s140546"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400" y="6134100"/>
                        <a:ext cx="6596063"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6488"/>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17957</TotalTime>
  <Words>1509</Words>
  <Application>Microsoft Office PowerPoint</Application>
  <PresentationFormat>On-screen Show (4:3)</PresentationFormat>
  <Paragraphs>72</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3771</cp:revision>
  <cp:lastPrinted>2019-01-10T11:21:43Z</cp:lastPrinted>
  <dcterms:created xsi:type="dcterms:W3CDTF">2015-01-14T07:25:06Z</dcterms:created>
  <dcterms:modified xsi:type="dcterms:W3CDTF">2021-02-04T12:19:49Z</dcterms:modified>
</cp:coreProperties>
</file>